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9DF060ED-ED95-4EFB-8AF9-F41B863C2CC2}" type="datetimeFigureOut">
              <a:rPr lang="en-CA" smtClean="0"/>
              <a:t>2019-07-25</a:t>
            </a:fld>
            <a:endParaRPr lang="en-CA"/>
          </a:p>
        </p:txBody>
      </p:sp>
      <p:sp>
        <p:nvSpPr>
          <p:cNvPr id="17" name="Footer Placeholder 16"/>
          <p:cNvSpPr>
            <a:spLocks noGrp="1"/>
          </p:cNvSpPr>
          <p:nvPr>
            <p:ph type="ftr" sz="quarter" idx="11"/>
          </p:nvPr>
        </p:nvSpPr>
        <p:spPr>
          <a:xfrm>
            <a:off x="2898648" y="6355080"/>
            <a:ext cx="3474720" cy="365760"/>
          </a:xfrm>
        </p:spPr>
        <p:txBody>
          <a:bodyPr/>
          <a:lstStyle/>
          <a:p>
            <a:endParaRPr lang="en-CA"/>
          </a:p>
        </p:txBody>
      </p:sp>
      <p:sp>
        <p:nvSpPr>
          <p:cNvPr id="29" name="Slide Number Placeholder 28"/>
          <p:cNvSpPr>
            <a:spLocks noGrp="1"/>
          </p:cNvSpPr>
          <p:nvPr>
            <p:ph type="sldNum" sz="quarter" idx="12"/>
          </p:nvPr>
        </p:nvSpPr>
        <p:spPr>
          <a:xfrm>
            <a:off x="1216152" y="6355080"/>
            <a:ext cx="1219200" cy="365760"/>
          </a:xfrm>
        </p:spPr>
        <p:txBody>
          <a:bodyPr/>
          <a:lstStyle/>
          <a:p>
            <a:fld id="{6E51A8FB-3832-44CF-A19D-AA63245A158A}" type="slidenum">
              <a:rPr lang="en-CA" smtClean="0"/>
              <a:t>‹#›</a:t>
            </a:fld>
            <a:endParaRPr lang="en-CA"/>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060ED-ED95-4EFB-8AF9-F41B863C2CC2}" type="datetimeFigureOut">
              <a:rPr lang="en-CA" smtClean="0"/>
              <a:t>2019-07-25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E51A8FB-3832-44CF-A19D-AA63245A158A}"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060ED-ED95-4EFB-8AF9-F41B863C2CC2}" type="datetimeFigureOut">
              <a:rPr lang="en-CA" smtClean="0"/>
              <a:t>2019-07-25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E51A8FB-3832-44CF-A19D-AA63245A158A}" type="slidenum">
              <a:rPr lang="en-CA" smtClean="0"/>
              <a:t>‹#›</a:t>
            </a:fld>
            <a:endParaRPr lang="en-CA"/>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DF060ED-ED95-4EFB-8AF9-F41B863C2CC2}" type="datetimeFigureOut">
              <a:rPr lang="en-CA" smtClean="0"/>
              <a:t>2019-07-25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E51A8FB-3832-44CF-A19D-AA63245A158A}" type="slidenum">
              <a:rPr lang="en-CA" smtClean="0"/>
              <a:t>‹#›</a:t>
            </a:fld>
            <a:endParaRPr lang="en-CA"/>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9DF060ED-ED95-4EFB-8AF9-F41B863C2CC2}" type="datetimeFigureOut">
              <a:rPr lang="en-CA" smtClean="0"/>
              <a:t>2019-07-25</a:t>
            </a:fld>
            <a:endParaRPr lang="en-CA"/>
          </a:p>
        </p:txBody>
      </p:sp>
      <p:sp>
        <p:nvSpPr>
          <p:cNvPr id="5" name="Footer Placeholder 4"/>
          <p:cNvSpPr>
            <a:spLocks noGrp="1"/>
          </p:cNvSpPr>
          <p:nvPr>
            <p:ph type="ftr" sz="quarter" idx="11"/>
          </p:nvPr>
        </p:nvSpPr>
        <p:spPr>
          <a:xfrm>
            <a:off x="2898648" y="6355080"/>
            <a:ext cx="3474720" cy="365760"/>
          </a:xfrm>
        </p:spPr>
        <p:txBody>
          <a:bodyPr/>
          <a:lstStyle/>
          <a:p>
            <a:endParaRPr lang="en-CA"/>
          </a:p>
        </p:txBody>
      </p:sp>
      <p:sp>
        <p:nvSpPr>
          <p:cNvPr id="6" name="Slide Number Placeholder 5"/>
          <p:cNvSpPr>
            <a:spLocks noGrp="1"/>
          </p:cNvSpPr>
          <p:nvPr>
            <p:ph type="sldNum" sz="quarter" idx="12"/>
          </p:nvPr>
        </p:nvSpPr>
        <p:spPr>
          <a:xfrm>
            <a:off x="1069848" y="6355080"/>
            <a:ext cx="1520952" cy="365760"/>
          </a:xfrm>
        </p:spPr>
        <p:txBody>
          <a:bodyPr/>
          <a:lstStyle/>
          <a:p>
            <a:fld id="{6E51A8FB-3832-44CF-A19D-AA63245A158A}" type="slidenum">
              <a:rPr lang="en-CA" smtClean="0"/>
              <a:t>‹#›</a:t>
            </a:fld>
            <a:endParaRPr lang="en-CA"/>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DF060ED-ED95-4EFB-8AF9-F41B863C2CC2}" type="datetimeFigureOut">
              <a:rPr lang="en-CA" smtClean="0"/>
              <a:t>2019-07-25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E51A8FB-3832-44CF-A19D-AA63245A158A}" type="slidenum">
              <a:rPr lang="en-CA" smtClean="0"/>
              <a:t>‹#›</a:t>
            </a:fld>
            <a:endParaRPr lang="en-CA"/>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DF060ED-ED95-4EFB-8AF9-F41B863C2CC2}" type="datetimeFigureOut">
              <a:rPr lang="en-CA" smtClean="0"/>
              <a:t>2019-07-25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6E51A8FB-3832-44CF-A19D-AA63245A158A}" type="slidenum">
              <a:rPr lang="en-CA" smtClean="0"/>
              <a:t>‹#›</a:t>
            </a:fld>
            <a:endParaRPr lang="en-CA"/>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F060ED-ED95-4EFB-8AF9-F41B863C2CC2}" type="datetimeFigureOut">
              <a:rPr lang="en-CA" smtClean="0"/>
              <a:t>2019-07-25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6E51A8FB-3832-44CF-A19D-AA63245A158A}" type="slidenum">
              <a:rPr lang="en-CA" smtClean="0"/>
              <a:t>‹#›</a:t>
            </a:fld>
            <a:endParaRPr lang="en-CA"/>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F060ED-ED95-4EFB-8AF9-F41B863C2CC2}" type="datetimeFigureOut">
              <a:rPr lang="en-CA" smtClean="0"/>
              <a:t>2019-07-25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6E51A8FB-3832-44CF-A19D-AA63245A158A}" type="slidenum">
              <a:rPr lang="en-CA" smtClean="0"/>
              <a:t>‹#›</a:t>
            </a:fld>
            <a:endParaRPr lang="en-CA"/>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F060ED-ED95-4EFB-8AF9-F41B863C2CC2}" type="datetimeFigureOut">
              <a:rPr lang="en-CA" smtClean="0"/>
              <a:t>2019-07-25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E51A8FB-3832-44CF-A19D-AA63245A158A}" type="slidenum">
              <a:rPr lang="en-CA" smtClean="0"/>
              <a:t>‹#›</a:t>
            </a:fld>
            <a:endParaRPr lang="en-CA"/>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F060ED-ED95-4EFB-8AF9-F41B863C2CC2}" type="datetimeFigureOut">
              <a:rPr lang="en-CA" smtClean="0"/>
              <a:t>2019-07-25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E51A8FB-3832-44CF-A19D-AA63245A158A}" type="slidenum">
              <a:rPr lang="en-CA" smtClean="0"/>
              <a:t>‹#›</a:t>
            </a:fld>
            <a:endParaRPr lang="en-CA"/>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DF060ED-ED95-4EFB-8AF9-F41B863C2CC2}" type="datetimeFigureOut">
              <a:rPr lang="en-CA" smtClean="0"/>
              <a:t>2019-07-25</a:t>
            </a:fld>
            <a:endParaRPr lang="en-CA"/>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CA"/>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6E51A8FB-3832-44CF-A19D-AA63245A158A}" type="slidenum">
              <a:rPr lang="en-CA" smtClean="0"/>
              <a:t>‹#›</a:t>
            </a:fld>
            <a:endParaRPr lang="en-CA"/>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CA" sz="2400" b="1" dirty="0"/>
              <a:t>History 10</a:t>
            </a:r>
            <a:r>
              <a:rPr lang="en-CA" sz="2400" dirty="0"/>
              <a:t>: How to Think About History</a:t>
            </a:r>
          </a:p>
        </p:txBody>
      </p:sp>
      <p:sp>
        <p:nvSpPr>
          <p:cNvPr id="3" name="Subtitle 2"/>
          <p:cNvSpPr>
            <a:spLocks noGrp="1"/>
          </p:cNvSpPr>
          <p:nvPr>
            <p:ph type="subTitle" idx="1"/>
          </p:nvPr>
        </p:nvSpPr>
        <p:spPr/>
        <p:txBody>
          <a:bodyPr>
            <a:normAutofit/>
          </a:bodyPr>
          <a:lstStyle/>
          <a:p>
            <a:r>
              <a:rPr lang="en-CA" sz="2800" b="1" dirty="0" smtClean="0"/>
              <a:t>Unit 4</a:t>
            </a:r>
            <a:r>
              <a:rPr lang="en-CA" sz="2800" dirty="0" smtClean="0"/>
              <a:t>: Building National Monarchies</a:t>
            </a:r>
          </a:p>
        </p:txBody>
      </p:sp>
    </p:spTree>
    <p:extLst>
      <p:ext uri="{BB962C8B-B14F-4D97-AF65-F5344CB8AC3E}">
        <p14:creationId xmlns:p14="http://schemas.microsoft.com/office/powerpoint/2010/main" val="378734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Causation</a:t>
            </a:r>
            <a:endParaRPr lang="en-CA" dirty="0"/>
          </a:p>
        </p:txBody>
      </p:sp>
      <p:sp>
        <p:nvSpPr>
          <p:cNvPr id="3" name="Content Placeholder 2"/>
          <p:cNvSpPr>
            <a:spLocks noGrp="1"/>
          </p:cNvSpPr>
          <p:nvPr>
            <p:ph sz="quarter" idx="1"/>
          </p:nvPr>
        </p:nvSpPr>
        <p:spPr/>
        <p:txBody>
          <a:bodyPr>
            <a:normAutofit/>
          </a:bodyPr>
          <a:lstStyle/>
          <a:p>
            <a:r>
              <a:rPr lang="en-CA" sz="3200" dirty="0" smtClean="0"/>
              <a:t>Events are the products of other events</a:t>
            </a:r>
          </a:p>
          <a:p>
            <a:pPr lvl="1"/>
            <a:r>
              <a:rPr lang="en-CA" sz="2900" dirty="0" smtClean="0"/>
              <a:t>Trade declined due to the death of 30% Europe’s population from the Black Death</a:t>
            </a:r>
          </a:p>
          <a:p>
            <a:pPr lvl="1"/>
            <a:r>
              <a:rPr lang="en-CA" sz="2900" dirty="0" smtClean="0"/>
              <a:t>The </a:t>
            </a:r>
            <a:r>
              <a:rPr lang="en-CA" sz="2900" dirty="0"/>
              <a:t>Church’s power rapidly declined </a:t>
            </a:r>
            <a:r>
              <a:rPr lang="en-CA" sz="2900" dirty="0" smtClean="0"/>
              <a:t>due </a:t>
            </a:r>
            <a:r>
              <a:rPr lang="en-CA" sz="2900" dirty="0"/>
              <a:t>to the Babylonian Captivity and the Great Schism</a:t>
            </a:r>
          </a:p>
          <a:p>
            <a:pPr lvl="2"/>
            <a:r>
              <a:rPr lang="en-CA" sz="2600" dirty="0"/>
              <a:t>Kings won the right to tax </a:t>
            </a:r>
            <a:r>
              <a:rPr lang="en-CA" sz="2600" dirty="0" smtClean="0"/>
              <a:t>bishops</a:t>
            </a:r>
            <a:endParaRPr lang="en-CA" sz="2600" dirty="0"/>
          </a:p>
          <a:p>
            <a:pPr lvl="2"/>
            <a:r>
              <a:rPr lang="en-CA" sz="2600" dirty="0" smtClean="0"/>
              <a:t>The Church was distracted by a series of so-called heresies, e.g. Wycliffe and Hus</a:t>
            </a:r>
            <a:endParaRPr lang="en-CA" sz="2600" dirty="0"/>
          </a:p>
          <a:p>
            <a:pPr marL="594360" lvl="2" indent="0">
              <a:buNone/>
            </a:pPr>
            <a:endParaRPr lang="en-CA" sz="2600" dirty="0" smtClean="0"/>
          </a:p>
        </p:txBody>
      </p:sp>
    </p:spTree>
    <p:extLst>
      <p:ext uri="{BB962C8B-B14F-4D97-AF65-F5344CB8AC3E}">
        <p14:creationId xmlns:p14="http://schemas.microsoft.com/office/powerpoint/2010/main" val="4057746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Change</a:t>
            </a:r>
            <a:endParaRPr lang="en-CA" dirty="0"/>
          </a:p>
        </p:txBody>
      </p:sp>
      <p:sp>
        <p:nvSpPr>
          <p:cNvPr id="3" name="Content Placeholder 2"/>
          <p:cNvSpPr>
            <a:spLocks noGrp="1"/>
          </p:cNvSpPr>
          <p:nvPr>
            <p:ph sz="quarter" idx="1"/>
          </p:nvPr>
        </p:nvSpPr>
        <p:spPr/>
        <p:txBody>
          <a:bodyPr>
            <a:normAutofit fontScale="92500" lnSpcReduction="20000"/>
          </a:bodyPr>
          <a:lstStyle/>
          <a:p>
            <a:r>
              <a:rPr lang="en-CA" sz="3200" dirty="0" smtClean="0"/>
              <a:t>Change is ongoing and ever present</a:t>
            </a:r>
          </a:p>
          <a:p>
            <a:pPr lvl="1"/>
            <a:r>
              <a:rPr lang="en-CA" sz="2900" dirty="0" smtClean="0"/>
              <a:t>The foundations of medieval society weakened</a:t>
            </a:r>
          </a:p>
          <a:p>
            <a:pPr lvl="2"/>
            <a:r>
              <a:rPr lang="en-CA" sz="2600" dirty="0" smtClean="0"/>
              <a:t>Many nobles died in France during the Hundred Years’ War</a:t>
            </a:r>
          </a:p>
          <a:p>
            <a:pPr lvl="2"/>
            <a:r>
              <a:rPr lang="en-CA" sz="2600" dirty="0"/>
              <a:t>England was the first kingdom to take steps towards becoming a modern nation</a:t>
            </a:r>
          </a:p>
          <a:p>
            <a:pPr lvl="3"/>
            <a:r>
              <a:rPr lang="en-CA" sz="2400" dirty="0"/>
              <a:t>William the Conqueror centralized power around the monarchy thereby weakening feudalism</a:t>
            </a:r>
          </a:p>
          <a:p>
            <a:pPr lvl="3"/>
            <a:r>
              <a:rPr lang="en-CA" sz="2400" dirty="0"/>
              <a:t>King John’s weakness enabled England’s barons to get a written guarantee of their rights through the </a:t>
            </a:r>
            <a:r>
              <a:rPr lang="en-CA" sz="2400" i="1" dirty="0"/>
              <a:t>Magna Carta</a:t>
            </a:r>
            <a:r>
              <a:rPr lang="en-CA" sz="2400" dirty="0"/>
              <a:t>, i.e. establishing a representative assembly and limited </a:t>
            </a:r>
            <a:r>
              <a:rPr lang="en-CA" sz="2400" dirty="0" smtClean="0"/>
              <a:t>monarchy</a:t>
            </a:r>
            <a:endParaRPr lang="en-CA" sz="2900" dirty="0" smtClean="0"/>
          </a:p>
          <a:p>
            <a:pPr lvl="1"/>
            <a:r>
              <a:rPr lang="en-CA" sz="2900" dirty="0" smtClean="0"/>
              <a:t>Unified nations gradually evolved, e.g. England, France, Sweden, etc. replacing the old feudal </a:t>
            </a:r>
            <a:r>
              <a:rPr lang="en-CA" sz="2900" dirty="0" err="1" smtClean="0"/>
              <a:t>socities</a:t>
            </a:r>
            <a:endParaRPr lang="en-CA" sz="2900" dirty="0"/>
          </a:p>
        </p:txBody>
      </p:sp>
    </p:spTree>
    <p:extLst>
      <p:ext uri="{BB962C8B-B14F-4D97-AF65-F5344CB8AC3E}">
        <p14:creationId xmlns:p14="http://schemas.microsoft.com/office/powerpoint/2010/main" val="2315858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Continuity</a:t>
            </a:r>
            <a:endParaRPr lang="en-CA" dirty="0"/>
          </a:p>
        </p:txBody>
      </p:sp>
      <p:sp>
        <p:nvSpPr>
          <p:cNvPr id="3" name="Content Placeholder 2"/>
          <p:cNvSpPr>
            <a:spLocks noGrp="1"/>
          </p:cNvSpPr>
          <p:nvPr>
            <p:ph sz="quarter" idx="1"/>
          </p:nvPr>
        </p:nvSpPr>
        <p:spPr/>
        <p:txBody>
          <a:bodyPr>
            <a:normAutofit fontScale="92500" lnSpcReduction="10000"/>
          </a:bodyPr>
          <a:lstStyle/>
          <a:p>
            <a:r>
              <a:rPr lang="en-CA" sz="3200" dirty="0" smtClean="0"/>
              <a:t>Continuity connects different historical periods and developments</a:t>
            </a:r>
          </a:p>
          <a:p>
            <a:pPr lvl="1"/>
            <a:r>
              <a:rPr lang="en-CA" sz="2900" dirty="0" smtClean="0"/>
              <a:t>Popes and Holy Roman emperors struggled for power in Italy and Germany</a:t>
            </a:r>
          </a:p>
          <a:p>
            <a:pPr lvl="1"/>
            <a:r>
              <a:rPr lang="en-CA" sz="2900" dirty="0" smtClean="0"/>
              <a:t>The Moors (Muslims) of Spain re-introduced the thinking of the ancient Romans, e.g. Virgil, Tacitus, etc. and Greeks, e.g. Plato,  Aristotle, etc. to Western </a:t>
            </a:r>
            <a:r>
              <a:rPr lang="en-CA" sz="2900" dirty="0" smtClean="0"/>
              <a:t>Europe</a:t>
            </a:r>
          </a:p>
          <a:p>
            <a:pPr lvl="1"/>
            <a:r>
              <a:rPr lang="en-CA" sz="2900" dirty="0" smtClean="0"/>
              <a:t>Magna Carta (passed into law in 1215 CE) remains one of the most important legal documents in the history of democracy, i.e. it limited the power of the monarch and gave more power to </a:t>
            </a:r>
            <a:r>
              <a:rPr lang="en-CA" sz="2900" smtClean="0"/>
              <a:t>the People</a:t>
            </a:r>
            <a:endParaRPr lang="en-CA" sz="2900" dirty="0" smtClean="0"/>
          </a:p>
        </p:txBody>
      </p:sp>
    </p:spTree>
    <p:extLst>
      <p:ext uri="{BB962C8B-B14F-4D97-AF65-F5344CB8AC3E}">
        <p14:creationId xmlns:p14="http://schemas.microsoft.com/office/powerpoint/2010/main" val="940574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Perspectives &amp; Biases</a:t>
            </a:r>
            <a:endParaRPr lang="en-CA" dirty="0"/>
          </a:p>
        </p:txBody>
      </p:sp>
      <p:sp>
        <p:nvSpPr>
          <p:cNvPr id="3" name="Content Placeholder 2"/>
          <p:cNvSpPr>
            <a:spLocks noGrp="1"/>
          </p:cNvSpPr>
          <p:nvPr>
            <p:ph sz="quarter" idx="1"/>
          </p:nvPr>
        </p:nvSpPr>
        <p:spPr/>
        <p:txBody>
          <a:bodyPr>
            <a:normAutofit/>
          </a:bodyPr>
          <a:lstStyle/>
          <a:p>
            <a:r>
              <a:rPr lang="en-CA" sz="3200" dirty="0" smtClean="0"/>
              <a:t> History is not a science but a </a:t>
            </a:r>
            <a:r>
              <a:rPr lang="en-CA" sz="3200" i="1" dirty="0" smtClean="0"/>
              <a:t>perspective </a:t>
            </a:r>
            <a:r>
              <a:rPr lang="en-CA" sz="3200" dirty="0" smtClean="0"/>
              <a:t>or story</a:t>
            </a:r>
          </a:p>
          <a:p>
            <a:pPr lvl="1"/>
            <a:r>
              <a:rPr lang="en-CA" sz="2800" dirty="0" smtClean="0"/>
              <a:t>Was the Catholic Church justified in killing its critics?</a:t>
            </a:r>
          </a:p>
          <a:p>
            <a:pPr lvl="1"/>
            <a:r>
              <a:rPr lang="en-CA" sz="2800" dirty="0" smtClean="0"/>
              <a:t>Absolute monarchs are more effective leaders than </a:t>
            </a:r>
            <a:r>
              <a:rPr lang="en-CA" sz="2800" smtClean="0"/>
              <a:t>limited monarchs.</a:t>
            </a:r>
            <a:endParaRPr lang="en-CA" sz="2800" dirty="0" smtClean="0"/>
          </a:p>
          <a:p>
            <a:pPr lvl="1"/>
            <a:endParaRPr lang="en-CA" sz="2800" dirty="0"/>
          </a:p>
          <a:p>
            <a:pPr lvl="1"/>
            <a:endParaRPr lang="en-CA" sz="2800" dirty="0" smtClean="0"/>
          </a:p>
        </p:txBody>
      </p:sp>
    </p:spTree>
    <p:extLst>
      <p:ext uri="{BB962C8B-B14F-4D97-AF65-F5344CB8AC3E}">
        <p14:creationId xmlns:p14="http://schemas.microsoft.com/office/powerpoint/2010/main" val="42033263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131</TotalTime>
  <Words>301</Words>
  <Application>Microsoft Office PowerPoint</Application>
  <PresentationFormat>On-screen Show (4:3)</PresentationFormat>
  <Paragraphs>25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Origin</vt:lpstr>
      <vt:lpstr>History 10: How to Think About History</vt:lpstr>
      <vt:lpstr>Causation</vt:lpstr>
      <vt:lpstr>Change</vt:lpstr>
      <vt:lpstr>Continuity</vt:lpstr>
      <vt:lpstr>Perspectives &amp; Biases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10</dc:title>
  <dc:creator>Rick Delainey</dc:creator>
  <cp:lastModifiedBy>owner</cp:lastModifiedBy>
  <cp:revision>37</cp:revision>
  <dcterms:created xsi:type="dcterms:W3CDTF">2017-07-27T00:20:59Z</dcterms:created>
  <dcterms:modified xsi:type="dcterms:W3CDTF">2019-07-26T00:34:07Z</dcterms:modified>
</cp:coreProperties>
</file>